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69" r:id="rId3"/>
    <p:sldId id="270" r:id="rId4"/>
    <p:sldId id="271" r:id="rId5"/>
    <p:sldId id="272" r:id="rId6"/>
    <p:sldId id="273" r:id="rId7"/>
    <p:sldId id="276" r:id="rId8"/>
    <p:sldId id="275" r:id="rId9"/>
    <p:sldId id="277" r:id="rId10"/>
    <p:sldId id="283" r:id="rId11"/>
    <p:sldId id="281" r:id="rId12"/>
    <p:sldId id="267" r:id="rId13"/>
  </p:sldIdLst>
  <p:sldSz cx="9144000" cy="6858000" type="screen4x3"/>
  <p:notesSz cx="6858000" cy="9144000"/>
  <p:defaultTextStyle>
    <a:defPPr>
      <a:defRPr lang="es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0" d="100"/>
          <a:sy n="80" d="100"/>
        </p:scale>
        <p:origin x="-145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8D196-B8E1-4CD0-9C19-C7881FAD7BC6}" type="datetimeFigureOut">
              <a:rPr lang="es-PR" smtClean="0"/>
              <a:t>05/09/2012</a:t>
            </a:fld>
            <a:endParaRPr lang="es-P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8890-0D1D-48EA-9C1C-7131D285B4F4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7872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A861F43-686E-47E3-9B2E-521D219C1FBF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1994A55-F84B-4CD3-B193-01426D7F3E7D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84E6C6D-5D40-49EB-8F82-261A98328656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4E2E712-97C0-40A5-9DF7-AA9758946DED}" type="slidenum">
              <a:rPr lang="en-US" smtClean="0"/>
              <a:pPr eaLnBrk="1" hangingPunct="1"/>
              <a:t>5</a:t>
            </a:fld>
            <a:endParaRPr lang="en-US" dirty="0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R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09BB15B-F972-4D3E-82CD-E23247CB8E2B}" type="slidenum">
              <a:rPr lang="en-US" smtClean="0"/>
              <a:pPr eaLnBrk="1" hangingPunct="1"/>
              <a:t>6</a:t>
            </a:fld>
            <a:endParaRPr lang="en-US" dirty="0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R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F3412F6-905C-4B7D-8390-BB7D1683DC09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F40B120-C200-4B50-95D2-CC02AD102DFF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FA3FDAC-4094-4C63-BB29-709663A59B11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FA3FDAC-4094-4C63-BB29-709663A59B11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8E6FE9E-292E-44B2-B440-90B3BD1C2BC0}" type="datetimeFigureOut">
              <a:rPr lang="es-PR" smtClean="0"/>
              <a:t>05/09/2012</a:t>
            </a:fld>
            <a:endParaRPr lang="es-P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4835AE-0190-4E6D-ABA6-7BF6C92C887E}" type="slidenum">
              <a:rPr lang="es-PR" smtClean="0"/>
              <a:t>‹#›</a:t>
            </a:fld>
            <a:endParaRPr lang="es-P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s-PR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FE9E-292E-44B2-B440-90B3BD1C2BC0}" type="datetimeFigureOut">
              <a:rPr lang="es-PR" smtClean="0"/>
              <a:t>05/09/2012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35AE-0190-4E6D-ABA6-7BF6C92C887E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FE9E-292E-44B2-B440-90B3BD1C2BC0}" type="datetimeFigureOut">
              <a:rPr lang="es-PR" smtClean="0"/>
              <a:t>05/09/2012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44835AE-0190-4E6D-ABA6-7BF6C92C887E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FE9E-292E-44B2-B440-90B3BD1C2BC0}" type="datetimeFigureOut">
              <a:rPr lang="es-PR" smtClean="0"/>
              <a:t>05/09/2012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35AE-0190-4E6D-ABA6-7BF6C92C887E}" type="slidenum">
              <a:rPr lang="es-PR" smtClean="0"/>
              <a:t>‹#›</a:t>
            </a:fld>
            <a:endParaRPr lang="es-P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E6FE9E-292E-44B2-B440-90B3BD1C2BC0}" type="datetimeFigureOut">
              <a:rPr lang="es-PR" smtClean="0"/>
              <a:t>05/09/2012</a:t>
            </a:fld>
            <a:endParaRPr lang="es-P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44835AE-0190-4E6D-ABA6-7BF6C92C887E}" type="slidenum">
              <a:rPr lang="es-PR" smtClean="0"/>
              <a:t>‹#›</a:t>
            </a:fld>
            <a:endParaRPr lang="es-P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P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FE9E-292E-44B2-B440-90B3BD1C2BC0}" type="datetimeFigureOut">
              <a:rPr lang="es-PR" smtClean="0"/>
              <a:t>05/09/2012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35AE-0190-4E6D-ABA6-7BF6C92C887E}" type="slidenum">
              <a:rPr lang="es-PR" smtClean="0"/>
              <a:t>‹#›</a:t>
            </a:fld>
            <a:endParaRPr lang="es-P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FE9E-292E-44B2-B440-90B3BD1C2BC0}" type="datetimeFigureOut">
              <a:rPr lang="es-PR" smtClean="0"/>
              <a:t>05/09/2012</a:t>
            </a:fld>
            <a:endParaRPr lang="es-P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35AE-0190-4E6D-ABA6-7BF6C92C887E}" type="slidenum">
              <a:rPr lang="es-PR" smtClean="0"/>
              <a:t>‹#›</a:t>
            </a:fld>
            <a:endParaRPr lang="es-P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FE9E-292E-44B2-B440-90B3BD1C2BC0}" type="datetimeFigureOut">
              <a:rPr lang="es-PR" smtClean="0"/>
              <a:t>05/09/2012</a:t>
            </a:fld>
            <a:endParaRPr lang="es-P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35AE-0190-4E6D-ABA6-7BF6C92C887E}" type="slidenum">
              <a:rPr lang="es-PR" smtClean="0"/>
              <a:t>‹#›</a:t>
            </a:fld>
            <a:endParaRPr lang="es-P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FE9E-292E-44B2-B440-90B3BD1C2BC0}" type="datetimeFigureOut">
              <a:rPr lang="es-PR" smtClean="0"/>
              <a:t>05/09/2012</a:t>
            </a:fld>
            <a:endParaRPr lang="es-P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35AE-0190-4E6D-ABA6-7BF6C92C887E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FE9E-292E-44B2-B440-90B3BD1C2BC0}" type="datetimeFigureOut">
              <a:rPr lang="es-PR" smtClean="0"/>
              <a:t>05/09/2012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4835AE-0190-4E6D-ABA6-7BF6C92C887E}" type="slidenum">
              <a:rPr lang="es-PR" smtClean="0"/>
              <a:t>‹#›</a:t>
            </a:fld>
            <a:endParaRPr lang="es-P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FE9E-292E-44B2-B440-90B3BD1C2BC0}" type="datetimeFigureOut">
              <a:rPr lang="es-PR" smtClean="0"/>
              <a:t>05/09/2012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35AE-0190-4E6D-ABA6-7BF6C92C887E}" type="slidenum">
              <a:rPr lang="es-PR" smtClean="0"/>
              <a:t>‹#›</a:t>
            </a:fld>
            <a:endParaRPr lang="es-P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8E6FE9E-292E-44B2-B440-90B3BD1C2BC0}" type="datetimeFigureOut">
              <a:rPr lang="es-PR" smtClean="0"/>
              <a:t>05/09/2012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44835AE-0190-4E6D-ABA6-7BF6C92C887E}" type="slidenum">
              <a:rPr lang="es-PR" smtClean="0"/>
              <a:t>‹#›</a:t>
            </a:fld>
            <a:endParaRPr lang="es-P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3810000"/>
            <a:ext cx="1981200" cy="1828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QUIM 3001 PSI</a:t>
            </a:r>
          </a:p>
          <a:p>
            <a:pPr algn="ctr"/>
            <a:r>
              <a:rPr lang="en-US" sz="2400" dirty="0" smtClean="0"/>
              <a:t>UPR-RP</a:t>
            </a:r>
            <a:endParaRPr lang="es-PR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Estructura</a:t>
            </a:r>
            <a:r>
              <a:rPr lang="en-US" dirty="0" smtClean="0"/>
              <a:t> </a:t>
            </a:r>
            <a:r>
              <a:rPr lang="en-US" dirty="0" err="1" smtClean="0"/>
              <a:t>Atomica</a:t>
            </a:r>
            <a:r>
              <a:rPr lang="en-US" dirty="0" smtClean="0"/>
              <a:t> 1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345549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3733800" y="6553200"/>
            <a:ext cx="1143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C0B3A31-26B2-4A74-8987-05EDE8425391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9388" y="304800"/>
            <a:ext cx="8964612" cy="1371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lIns="90488" tIns="44450" rIns="90488" bIns="44450">
            <a:normAutofit/>
          </a:bodyPr>
          <a:lstStyle/>
          <a:p>
            <a:pPr eaLnBrk="1" hangingPunct="1"/>
            <a:r>
              <a:rPr lang="en-US" sz="4000" dirty="0" smtClean="0"/>
              <a:t>Periodic Table</a:t>
            </a:r>
          </a:p>
        </p:txBody>
      </p:sp>
      <p:sp>
        <p:nvSpPr>
          <p:cNvPr id="26629" name="Footer Placeholder 6"/>
          <p:cNvSpPr txBox="1">
            <a:spLocks noGrp="1"/>
          </p:cNvSpPr>
          <p:nvPr/>
        </p:nvSpPr>
        <p:spPr bwMode="auto">
          <a:xfrm>
            <a:off x="0" y="6553200"/>
            <a:ext cx="3581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chemeClr val="bg2"/>
                </a:solidFill>
              </a:rPr>
              <a:t>Tro: Chemistry: A Molecular Approach, 2/e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7" t="28227" r="16702" b="4445"/>
          <a:stretch/>
        </p:blipFill>
        <p:spPr bwMode="auto">
          <a:xfrm>
            <a:off x="505838" y="1828800"/>
            <a:ext cx="8180962" cy="4617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>
          <a:xfrm>
            <a:off x="533400" y="1905000"/>
            <a:ext cx="4572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3400" y="2209800"/>
            <a:ext cx="4572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6112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3733800" y="6553200"/>
            <a:ext cx="1143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8161687-3533-44EC-A45C-23873DA013E2}" type="slidenum">
              <a:rPr lang="en-US" sz="1400"/>
              <a:pPr eaLnBrk="1" hangingPunct="1"/>
              <a:t>11</a:t>
            </a:fld>
            <a:endParaRPr lang="en-US" sz="1400" dirty="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4582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/>
              <a:t>Espectrometro</a:t>
            </a:r>
            <a:r>
              <a:rPr lang="en-US" dirty="0" smtClean="0"/>
              <a:t> de Masa</a:t>
            </a:r>
          </a:p>
        </p:txBody>
      </p:sp>
      <p:pic>
        <p:nvPicPr>
          <p:cNvPr id="64516" name="Picture 7" descr="02_16_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1455738"/>
            <a:ext cx="8548687" cy="394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7" name="Footer Placeholder 6"/>
          <p:cNvSpPr txBox="1">
            <a:spLocks noGrp="1"/>
          </p:cNvSpPr>
          <p:nvPr/>
        </p:nvSpPr>
        <p:spPr bwMode="auto">
          <a:xfrm>
            <a:off x="0" y="6553200"/>
            <a:ext cx="3581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chemeClr val="bg2"/>
                </a:solidFill>
              </a:rPr>
              <a:t>Tro: Chemistry: A Molecular Approach, 2/e</a:t>
            </a:r>
          </a:p>
        </p:txBody>
      </p:sp>
    </p:spTree>
    <p:extLst>
      <p:ext uri="{BB962C8B-B14F-4D97-AF65-F5344CB8AC3E}">
        <p14:creationId xmlns:p14="http://schemas.microsoft.com/office/powerpoint/2010/main" val="370399925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0"/>
            <a:ext cx="8407893" cy="4407408"/>
          </a:xfrm>
        </p:spPr>
        <p:txBody>
          <a:bodyPr>
            <a:no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s-PR" sz="2100" dirty="0" smtClean="0"/>
              <a:t>Todas la materia esta compuestas de átomos que son partículas </a:t>
            </a:r>
            <a:r>
              <a:rPr lang="es-PR" sz="2100" strike="sngStrike" dirty="0" smtClean="0">
                <a:solidFill>
                  <a:srgbClr val="FF0000"/>
                </a:solidFill>
              </a:rPr>
              <a:t>indivisibles</a:t>
            </a:r>
            <a:r>
              <a:rPr lang="es-PR" sz="2100" dirty="0" smtClean="0"/>
              <a:t> mas pequeñas de cada elemento. Estas pueden ser subdivididas en protones, electrones y neutrones.</a:t>
            </a:r>
            <a:endParaRPr lang="es-PR" sz="2100" dirty="0"/>
          </a:p>
          <a:p>
            <a:pPr marL="624078" indent="-514350">
              <a:buFont typeface="+mj-lt"/>
              <a:buAutoNum type="arabicPeriod"/>
            </a:pPr>
            <a:r>
              <a:rPr lang="es-PR" sz="2100" dirty="0" smtClean="0"/>
              <a:t>Todos los átomos de un elemento son iguales en </a:t>
            </a:r>
            <a:r>
              <a:rPr lang="es-PR" sz="2100" dirty="0" smtClean="0">
                <a:solidFill>
                  <a:srgbClr val="FF0000"/>
                </a:solidFill>
              </a:rPr>
              <a:t>casi</a:t>
            </a:r>
            <a:r>
              <a:rPr lang="es-PR" sz="2100" dirty="0" smtClean="0"/>
              <a:t> todas sus características y a la vez diferentes de los átomos de otros elementos.  </a:t>
            </a:r>
            <a:r>
              <a:rPr lang="es-PR" sz="2100" dirty="0" smtClean="0">
                <a:solidFill>
                  <a:srgbClr val="FF0000"/>
                </a:solidFill>
              </a:rPr>
              <a:t>Existen átomos de un mismo elemento con diferente masa llamados isotopos.</a:t>
            </a:r>
            <a:endParaRPr lang="es-PR" sz="2100" dirty="0">
              <a:solidFill>
                <a:srgbClr val="FF0000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es-PR" sz="2100" dirty="0" smtClean="0"/>
              <a:t>Los átomos de un elemento no pueden ser convertidos a  átomos de otros elementos, </a:t>
            </a:r>
            <a:r>
              <a:rPr lang="es-PR" sz="2100" dirty="0" smtClean="0">
                <a:solidFill>
                  <a:srgbClr val="FF0000"/>
                </a:solidFill>
              </a:rPr>
              <a:t>mediante reacciones químicas ordinarias pero si mediante reacciones nucleares.  </a:t>
            </a:r>
          </a:p>
          <a:p>
            <a:pPr marL="624078" indent="-514350">
              <a:buFont typeface="+mj-lt"/>
              <a:buAutoNum type="arabicPeriod"/>
            </a:pPr>
            <a:r>
              <a:rPr lang="es-PR" sz="2100" dirty="0" smtClean="0"/>
              <a:t>Los compuestos son el resultado de la combinación de átomos de diferentes elementos, </a:t>
            </a:r>
            <a:r>
              <a:rPr lang="es-PR" sz="2100" dirty="0" smtClean="0">
                <a:solidFill>
                  <a:srgbClr val="FF0000"/>
                </a:solidFill>
              </a:rPr>
              <a:t>generalmente</a:t>
            </a:r>
            <a:r>
              <a:rPr lang="es-PR" sz="2100" dirty="0" smtClean="0"/>
              <a:t>, en proporciones especificas y fijas. </a:t>
            </a:r>
            <a:endParaRPr lang="es-PR" sz="2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7153"/>
          </a:xfrm>
        </p:spPr>
        <p:txBody>
          <a:bodyPr>
            <a:normAutofit/>
          </a:bodyPr>
          <a:lstStyle/>
          <a:p>
            <a:r>
              <a:rPr lang="es-PR" dirty="0" smtClean="0"/>
              <a:t>Teoría Atómica Moderna (Siglo 20)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120627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8" descr="02_Pg51_UnFigur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91" b="7558"/>
          <a:stretch/>
        </p:blipFill>
        <p:spPr bwMode="auto">
          <a:xfrm>
            <a:off x="5638800" y="1905000"/>
            <a:ext cx="32766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3733800" y="6553200"/>
            <a:ext cx="1143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535C126-2C34-4DBF-9D71-F2DCE23C8C2B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35940" y="266700"/>
            <a:ext cx="8534400" cy="1143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El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atómico</a:t>
            </a:r>
            <a:r>
              <a:rPr lang="en-US" dirty="0" smtClean="0"/>
              <a:t> de </a:t>
            </a:r>
            <a:r>
              <a:rPr lang="en-US" dirty="0" err="1" smtClean="0"/>
              <a:t>budín</a:t>
            </a:r>
            <a:r>
              <a:rPr lang="en-US" dirty="0" smtClean="0"/>
              <a:t> de </a:t>
            </a:r>
            <a:r>
              <a:rPr lang="en-US" dirty="0" err="1" smtClean="0"/>
              <a:t>pasas</a:t>
            </a:r>
            <a:r>
              <a:rPr lang="en-US" dirty="0" smtClean="0"/>
              <a:t> de Thomson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371600"/>
            <a:ext cx="5257800" cy="50292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s-PR" sz="2800" dirty="0" smtClean="0"/>
              <a:t>La estructura del átomo contiene electrones con carga negativa.</a:t>
            </a:r>
          </a:p>
          <a:p>
            <a:pPr eaLnBrk="1" hangingPunct="1">
              <a:lnSpc>
                <a:spcPct val="90000"/>
              </a:lnSpc>
              <a:defRPr/>
            </a:pPr>
            <a:endParaRPr lang="es-PR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PR" sz="2800" dirty="0" smtClean="0"/>
              <a:t>Estos electrones son mantenidos en el átomo por su atracción a un campo eléctrico positivo dentro del átomo.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PR" sz="2400" dirty="0" smtClean="0"/>
              <a:t>Tiene que haber una fuente de carga  positive porque el átomo es eléctricamente neutral.</a:t>
            </a:r>
          </a:p>
        </p:txBody>
      </p:sp>
      <p:sp>
        <p:nvSpPr>
          <p:cNvPr id="18438" name="Footer Placeholder 6"/>
          <p:cNvSpPr txBox="1">
            <a:spLocks noGrp="1"/>
          </p:cNvSpPr>
          <p:nvPr/>
        </p:nvSpPr>
        <p:spPr bwMode="auto">
          <a:xfrm>
            <a:off x="0" y="6553200"/>
            <a:ext cx="3581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chemeClr val="bg2"/>
                </a:solidFill>
              </a:rPr>
              <a:t>Tro: Chemistry: A Molecular Approach, 2/e</a:t>
            </a:r>
          </a:p>
        </p:txBody>
      </p:sp>
    </p:spTree>
    <p:extLst>
      <p:ext uri="{BB962C8B-B14F-4D97-AF65-F5344CB8AC3E}">
        <p14:creationId xmlns:p14="http://schemas.microsoft.com/office/powerpoint/2010/main" val="195982853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s-PR" sz="3200" dirty="0" smtClean="0"/>
              <a:t>La masa del átomo resulta de la masa de los electrones dentro de este</a:t>
            </a:r>
          </a:p>
          <a:p>
            <a:pPr lvl="1" eaLnBrk="1" hangingPunct="1"/>
            <a:r>
              <a:rPr lang="es-PR" sz="3200" dirty="0" smtClean="0"/>
              <a:t>Los electrones son las únicas partículas en estos átomos, por lo tanto la única fuente de masa</a:t>
            </a:r>
          </a:p>
          <a:p>
            <a:pPr eaLnBrk="1" hangingPunct="1"/>
            <a:r>
              <a:rPr lang="es-PR" sz="3200" dirty="0" smtClean="0"/>
              <a:t>El átomo es mayormente espacio vacío</a:t>
            </a:r>
          </a:p>
          <a:p>
            <a:pPr lvl="1" eaLnBrk="1" hangingPunct="1"/>
            <a:r>
              <a:rPr lang="es-PR" sz="3200" dirty="0" smtClean="0"/>
              <a:t>Los electrones tienen que estar dispersos dentro del átomo porque sus cargas hacen que estos se repelen. </a:t>
            </a:r>
          </a:p>
        </p:txBody>
      </p:sp>
      <p:sp>
        <p:nvSpPr>
          <p:cNvPr id="1946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3733800" y="6553200"/>
            <a:ext cx="1143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F7D9839-1508-4D55-BFFA-EED8DC9F946D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s-PR" sz="4000" smtClean="0"/>
              <a:t>Predicciones a base del modelo</a:t>
            </a:r>
            <a:br>
              <a:rPr lang="es-PR" sz="4000" smtClean="0"/>
            </a:br>
            <a:r>
              <a:rPr lang="es-PR" sz="4000" smtClean="0"/>
              <a:t>atómico del budín de pasas</a:t>
            </a:r>
          </a:p>
        </p:txBody>
      </p:sp>
      <p:sp>
        <p:nvSpPr>
          <p:cNvPr id="19461" name="Footer Placeholder 6"/>
          <p:cNvSpPr txBox="1">
            <a:spLocks noGrp="1"/>
          </p:cNvSpPr>
          <p:nvPr/>
        </p:nvSpPr>
        <p:spPr bwMode="auto">
          <a:xfrm>
            <a:off x="0" y="6553200"/>
            <a:ext cx="3581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chemeClr val="bg2"/>
                </a:solidFill>
              </a:rPr>
              <a:t>Tro: Chemistry: A Molecular Approach, 2/e</a:t>
            </a:r>
          </a:p>
        </p:txBody>
      </p:sp>
    </p:spTree>
    <p:extLst>
      <p:ext uri="{BB962C8B-B14F-4D97-AF65-F5344CB8AC3E}">
        <p14:creationId xmlns:p14="http://schemas.microsoft.com/office/powerpoint/2010/main" val="74120376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3733800" y="6553200"/>
            <a:ext cx="1143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E1D3EB9-8688-49E0-9399-D6FE3550C5A1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0"/>
            <a:ext cx="6705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La </a:t>
            </a:r>
            <a:r>
              <a:rPr lang="en-US" dirty="0" err="1" smtClean="0"/>
              <a:t>Radioactividad</a:t>
            </a:r>
            <a:endParaRPr lang="en-US" dirty="0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990600"/>
            <a:ext cx="7377113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s-PR" sz="2800" dirty="0" smtClean="0"/>
              <a:t>A fines de los 1800s, Henri Becquerel y Marie Curie descubrieron que ciertos elementos constantemente emitían partículas pequeñas muy energéticas y rayos.</a:t>
            </a:r>
          </a:p>
          <a:p>
            <a:pPr eaLnBrk="1" hangingPunct="1">
              <a:lnSpc>
                <a:spcPct val="90000"/>
              </a:lnSpc>
            </a:pPr>
            <a:r>
              <a:rPr lang="es-PR" sz="2800" dirty="0" smtClean="0"/>
              <a:t>Estas partículas energéticas podían penetrar la materia.</a:t>
            </a:r>
          </a:p>
          <a:p>
            <a:pPr lvl="1" eaLnBrk="1" hangingPunct="1">
              <a:lnSpc>
                <a:spcPct val="90000"/>
              </a:lnSpc>
            </a:pPr>
            <a:r>
              <a:rPr lang="es-PR" sz="2400" dirty="0" smtClean="0">
                <a:solidFill>
                  <a:schemeClr val="accent1"/>
                </a:solidFill>
              </a:rPr>
              <a:t>Rayos </a:t>
            </a:r>
            <a:r>
              <a:rPr lang="es-PR" sz="2400" dirty="0" smtClean="0">
                <a:solidFill>
                  <a:schemeClr val="accent1"/>
                </a:solidFill>
              </a:rPr>
              <a:t>alfa, </a:t>
            </a:r>
            <a:r>
              <a:rPr lang="es-PR" sz="2400" dirty="0" smtClean="0">
                <a:solidFill>
                  <a:schemeClr val="accent1"/>
                </a:solidFill>
                <a:latin typeface="Symbol" pitchFamily="18" charset="2"/>
              </a:rPr>
              <a:t>a, </a:t>
            </a:r>
            <a:r>
              <a:rPr lang="es-PR" sz="2400" dirty="0" smtClean="0"/>
              <a:t>carga </a:t>
            </a:r>
            <a:r>
              <a:rPr lang="es-PR" sz="2400" dirty="0" smtClean="0"/>
              <a:t>+</a:t>
            </a:r>
          </a:p>
          <a:p>
            <a:pPr lvl="1" eaLnBrk="1" hangingPunct="1">
              <a:lnSpc>
                <a:spcPct val="90000"/>
              </a:lnSpc>
            </a:pPr>
            <a:r>
              <a:rPr lang="es-PR" sz="2400" dirty="0" smtClean="0">
                <a:solidFill>
                  <a:schemeClr val="accent1"/>
                </a:solidFill>
              </a:rPr>
              <a:t>Rayos beta, </a:t>
            </a:r>
            <a:r>
              <a:rPr lang="es-PR" sz="2400" dirty="0" smtClean="0">
                <a:solidFill>
                  <a:schemeClr val="accent1"/>
                </a:solidFill>
                <a:latin typeface="Symbol" pitchFamily="18" charset="2"/>
              </a:rPr>
              <a:t>b</a:t>
            </a:r>
            <a:r>
              <a:rPr lang="es-PR" sz="2400" smtClean="0">
                <a:solidFill>
                  <a:schemeClr val="accent1"/>
                </a:solidFill>
              </a:rPr>
              <a:t>, </a:t>
            </a:r>
            <a:r>
              <a:rPr lang="es-PR" sz="2400" smtClean="0"/>
              <a:t>carga </a:t>
            </a:r>
            <a:r>
              <a:rPr lang="es-PR" sz="2400" dirty="0" smtClean="0"/>
              <a:t>-</a:t>
            </a:r>
          </a:p>
          <a:p>
            <a:pPr lvl="1" eaLnBrk="1" hangingPunct="1">
              <a:lnSpc>
                <a:spcPct val="90000"/>
              </a:lnSpc>
            </a:pPr>
            <a:r>
              <a:rPr lang="es-PR" sz="2400" dirty="0" smtClean="0">
                <a:solidFill>
                  <a:schemeClr val="accent1"/>
                </a:solidFill>
              </a:rPr>
              <a:t>Rayos gamma, </a:t>
            </a:r>
            <a:r>
              <a:rPr lang="es-PR" sz="2400" dirty="0" smtClean="0">
                <a:solidFill>
                  <a:schemeClr val="accent1"/>
                </a:solidFill>
                <a:latin typeface="Symbol" pitchFamily="18" charset="2"/>
              </a:rPr>
              <a:t>g</a:t>
            </a:r>
            <a:r>
              <a:rPr lang="es-PR" sz="2400" dirty="0" smtClean="0">
                <a:solidFill>
                  <a:schemeClr val="accent1"/>
                </a:solidFill>
              </a:rPr>
              <a:t>, </a:t>
            </a:r>
            <a:r>
              <a:rPr lang="es-PR" sz="2400" dirty="0" smtClean="0"/>
              <a:t>que son energía, no partículas.</a:t>
            </a:r>
          </a:p>
        </p:txBody>
      </p:sp>
      <p:sp>
        <p:nvSpPr>
          <p:cNvPr id="20485" name="TextBox 7"/>
          <p:cNvSpPr txBox="1">
            <a:spLocks noChangeArrowheads="1"/>
          </p:cNvSpPr>
          <p:nvPr/>
        </p:nvSpPr>
        <p:spPr bwMode="auto">
          <a:xfrm>
            <a:off x="7397750" y="3581400"/>
            <a:ext cx="14970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000"/>
              <a:t>Marie Curie</a:t>
            </a:r>
          </a:p>
          <a:p>
            <a:pPr algn="ctr" eaLnBrk="1" hangingPunct="1"/>
            <a:r>
              <a:rPr lang="en-US" sz="2000"/>
              <a:t>1867-1934 </a:t>
            </a:r>
          </a:p>
        </p:txBody>
      </p:sp>
      <p:pic>
        <p:nvPicPr>
          <p:cNvPr id="20486" name="Picture 10" descr="02_Pg55_UnFig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04"/>
          <a:stretch>
            <a:fillRect/>
          </a:stretch>
        </p:blipFill>
        <p:spPr bwMode="auto">
          <a:xfrm>
            <a:off x="7188200" y="936625"/>
            <a:ext cx="1803400" cy="264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011873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04800" y="1828800"/>
            <a:ext cx="8534400" cy="434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4450" rIns="0" bIns="4445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s-PR" sz="2400" dirty="0" smtClean="0"/>
              <a:t>Como se puede comprobar que algo es espacio vacío?</a:t>
            </a:r>
          </a:p>
          <a:p>
            <a:pPr eaLnBrk="1" hangingPunct="1"/>
            <a:r>
              <a:rPr lang="es-PR" sz="2400" dirty="0" smtClean="0"/>
              <a:t>Disparemos algo a través de este!</a:t>
            </a:r>
          </a:p>
          <a:p>
            <a:pPr lvl="1" eaLnBrk="1" hangingPunct="1"/>
            <a:r>
              <a:rPr lang="es-PR" sz="2400" dirty="0" smtClean="0"/>
              <a:t>Usar átomos grandes como blanco</a:t>
            </a:r>
          </a:p>
          <a:p>
            <a:pPr lvl="1" eaLnBrk="1" hangingPunct="1"/>
            <a:r>
              <a:rPr lang="es-PR" sz="2400" dirty="0" smtClean="0"/>
              <a:t>Usar laminas finas para que no absorban las “balas”</a:t>
            </a:r>
          </a:p>
          <a:p>
            <a:pPr lvl="1" eaLnBrk="1" hangingPunct="1"/>
            <a:r>
              <a:rPr lang="es-PR" sz="2400" dirty="0"/>
              <a:t>U</a:t>
            </a:r>
            <a:r>
              <a:rPr lang="es-PR" sz="2400" dirty="0" smtClean="0"/>
              <a:t>sar partículas como balas con alta energía pero que no sean tan pequeñas que se vayan a ser afectadas por los electrones.</a:t>
            </a:r>
          </a:p>
          <a:p>
            <a:pPr eaLnBrk="1" hangingPunct="1"/>
            <a:r>
              <a:rPr lang="es-PR" sz="2400" dirty="0" smtClean="0"/>
              <a:t>Bala = partículas alfa, blanco = lamina de oro</a:t>
            </a:r>
          </a:p>
          <a:p>
            <a:pPr lvl="1" eaLnBrk="1" hangingPunct="1"/>
            <a:r>
              <a:rPr lang="es-PR" sz="2400" dirty="0" smtClean="0"/>
              <a:t>partículas </a:t>
            </a:r>
            <a:r>
              <a:rPr lang="es-PR" sz="2400" dirty="0" smtClean="0">
                <a:latin typeface="Symbol" pitchFamily="18" charset="2"/>
              </a:rPr>
              <a:t>a </a:t>
            </a:r>
            <a:r>
              <a:rPr lang="es-PR" sz="2400" dirty="0" smtClean="0"/>
              <a:t>tienen masa de 4 una y carga +2 c.u.</a:t>
            </a:r>
          </a:p>
          <a:p>
            <a:pPr lvl="1" eaLnBrk="1" hangingPunct="1"/>
            <a:r>
              <a:rPr lang="es-PR" sz="2400" dirty="0" smtClean="0"/>
              <a:t> oro tiene masa de 197 una y es muy maleable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El Experimento de Rutherford</a:t>
            </a:r>
          </a:p>
        </p:txBody>
      </p:sp>
    </p:spTree>
    <p:extLst>
      <p:ext uri="{BB962C8B-B14F-4D97-AF65-F5344CB8AC3E}">
        <p14:creationId xmlns:p14="http://schemas.microsoft.com/office/powerpoint/2010/main" val="107820217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3733800" y="6553200"/>
            <a:ext cx="1143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45F7610-5070-4724-B0A0-177CE3CB48E4}" type="slidenum">
              <a:rPr lang="en-US" sz="1400"/>
              <a:pPr eaLnBrk="1" hangingPunct="1"/>
              <a:t>6</a:t>
            </a:fld>
            <a:endParaRPr lang="en-US" sz="1400" dirty="0"/>
          </a:p>
        </p:txBody>
      </p:sp>
      <p:pic>
        <p:nvPicPr>
          <p:cNvPr id="22531" name="Picture 6" descr="02_06_Fig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368300"/>
            <a:ext cx="8548687" cy="612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Footer Placeholder 6"/>
          <p:cNvSpPr txBox="1">
            <a:spLocks noGrp="1"/>
          </p:cNvSpPr>
          <p:nvPr/>
        </p:nvSpPr>
        <p:spPr bwMode="auto">
          <a:xfrm>
            <a:off x="0" y="6553200"/>
            <a:ext cx="3581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chemeClr val="bg2"/>
                </a:solidFill>
              </a:rPr>
              <a:t>Tro: Chemistry: A Molecular Approach, 2/e</a:t>
            </a:r>
          </a:p>
        </p:txBody>
      </p:sp>
    </p:spTree>
    <p:extLst>
      <p:ext uri="{BB962C8B-B14F-4D97-AF65-F5344CB8AC3E}">
        <p14:creationId xmlns:p14="http://schemas.microsoft.com/office/powerpoint/2010/main" val="28961928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3733800" y="6553200"/>
            <a:ext cx="1143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D284FBF-2221-47C8-8436-C5CB4D37358E}" type="slidenum">
              <a:rPr lang="en-US" sz="1400"/>
              <a:pPr eaLnBrk="1" hangingPunct="1"/>
              <a:t>7</a:t>
            </a:fld>
            <a:endParaRPr lang="en-US" sz="140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652713" y="3124200"/>
            <a:ext cx="2206625" cy="2343150"/>
            <a:chOff x="1671" y="1968"/>
            <a:chExt cx="1390" cy="1476"/>
          </a:xfrm>
        </p:grpSpPr>
        <p:sp>
          <p:nvSpPr>
            <p:cNvPr id="25650" name="Oval 3"/>
            <p:cNvSpPr>
              <a:spLocks noChangeArrowheads="1"/>
            </p:cNvSpPr>
            <p:nvPr/>
          </p:nvSpPr>
          <p:spPr bwMode="auto">
            <a:xfrm>
              <a:off x="1776" y="2261"/>
              <a:ext cx="1144" cy="1183"/>
            </a:xfrm>
            <a:prstGeom prst="ellipse">
              <a:avLst/>
            </a:prstGeom>
            <a:solidFill>
              <a:srgbClr val="A2C1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dashDot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PR"/>
            </a:p>
          </p:txBody>
        </p:sp>
        <p:sp>
          <p:nvSpPr>
            <p:cNvPr id="25651" name="AutoShape 4"/>
            <p:cNvSpPr>
              <a:spLocks noChangeArrowheads="1"/>
            </p:cNvSpPr>
            <p:nvPr/>
          </p:nvSpPr>
          <p:spPr bwMode="auto">
            <a:xfrm>
              <a:off x="2304" y="2787"/>
              <a:ext cx="136" cy="136"/>
            </a:xfrm>
            <a:prstGeom prst="star16">
              <a:avLst>
                <a:gd name="adj" fmla="val 37500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PR"/>
            </a:p>
          </p:txBody>
        </p:sp>
        <p:sp>
          <p:nvSpPr>
            <p:cNvPr id="25652" name="Rectangle 5"/>
            <p:cNvSpPr>
              <a:spLocks noChangeArrowheads="1"/>
            </p:cNvSpPr>
            <p:nvPr/>
          </p:nvSpPr>
          <p:spPr bwMode="auto">
            <a:xfrm>
              <a:off x="2112" y="2256"/>
              <a:ext cx="185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3200">
                  <a:solidFill>
                    <a:srgbClr val="FC0128"/>
                  </a:solidFill>
                </a:rPr>
                <a:t>.</a:t>
              </a:r>
            </a:p>
          </p:txBody>
        </p:sp>
        <p:sp>
          <p:nvSpPr>
            <p:cNvPr id="25653" name="Rectangle 6"/>
            <p:cNvSpPr>
              <a:spLocks noChangeArrowheads="1"/>
            </p:cNvSpPr>
            <p:nvPr/>
          </p:nvSpPr>
          <p:spPr bwMode="auto">
            <a:xfrm>
              <a:off x="2099" y="3005"/>
              <a:ext cx="185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3200">
                  <a:solidFill>
                    <a:srgbClr val="FC0128"/>
                  </a:solidFill>
                </a:rPr>
                <a:t>.</a:t>
              </a:r>
            </a:p>
          </p:txBody>
        </p:sp>
        <p:sp>
          <p:nvSpPr>
            <p:cNvPr id="25654" name="Rectangle 7"/>
            <p:cNvSpPr>
              <a:spLocks noChangeArrowheads="1"/>
            </p:cNvSpPr>
            <p:nvPr/>
          </p:nvSpPr>
          <p:spPr bwMode="auto">
            <a:xfrm>
              <a:off x="2627" y="2573"/>
              <a:ext cx="185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3200">
                  <a:solidFill>
                    <a:srgbClr val="FC0128"/>
                  </a:solidFill>
                </a:rPr>
                <a:t>.</a:t>
              </a:r>
            </a:p>
          </p:txBody>
        </p:sp>
        <p:sp>
          <p:nvSpPr>
            <p:cNvPr id="25655" name="Text Box 8"/>
            <p:cNvSpPr txBox="1">
              <a:spLocks noChangeArrowheads="1"/>
            </p:cNvSpPr>
            <p:nvPr/>
          </p:nvSpPr>
          <p:spPr bwMode="auto">
            <a:xfrm>
              <a:off x="1671" y="1968"/>
              <a:ext cx="139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/>
                <a:t>Atomo Nuclear</a:t>
              </a:r>
            </a:p>
          </p:txBody>
        </p:sp>
      </p:grpSp>
      <p:grpSp>
        <p:nvGrpSpPr>
          <p:cNvPr id="25604" name="Group 9"/>
          <p:cNvGrpSpPr>
            <a:grpSpLocks/>
          </p:cNvGrpSpPr>
          <p:nvPr/>
        </p:nvGrpSpPr>
        <p:grpSpPr bwMode="auto">
          <a:xfrm>
            <a:off x="1776413" y="228600"/>
            <a:ext cx="3849687" cy="2770188"/>
            <a:chOff x="1119" y="144"/>
            <a:chExt cx="2425" cy="1745"/>
          </a:xfrm>
        </p:grpSpPr>
        <p:grpSp>
          <p:nvGrpSpPr>
            <p:cNvPr id="25624" name="Group 10"/>
            <p:cNvGrpSpPr>
              <a:grpSpLocks/>
            </p:cNvGrpSpPr>
            <p:nvPr/>
          </p:nvGrpSpPr>
          <p:grpSpPr bwMode="auto">
            <a:xfrm>
              <a:off x="1728" y="624"/>
              <a:ext cx="1144" cy="1265"/>
              <a:chOff x="2260" y="433"/>
              <a:chExt cx="1144" cy="1265"/>
            </a:xfrm>
          </p:grpSpPr>
          <p:sp>
            <p:nvSpPr>
              <p:cNvPr id="25626" name="Oval 11"/>
              <p:cNvSpPr>
                <a:spLocks noChangeArrowheads="1"/>
              </p:cNvSpPr>
              <p:nvPr/>
            </p:nvSpPr>
            <p:spPr bwMode="auto">
              <a:xfrm>
                <a:off x="2260" y="486"/>
                <a:ext cx="1144" cy="1183"/>
              </a:xfrm>
              <a:prstGeom prst="ellipse">
                <a:avLst/>
              </a:prstGeom>
              <a:solidFill>
                <a:srgbClr val="A2C1FE"/>
              </a:solidFill>
              <a:ln w="12700">
                <a:solidFill>
                  <a:schemeClr val="tx1"/>
                </a:solidFill>
                <a:prstDash val="dash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PR"/>
              </a:p>
            </p:txBody>
          </p:sp>
          <p:grpSp>
            <p:nvGrpSpPr>
              <p:cNvPr id="25627" name="Group 12"/>
              <p:cNvGrpSpPr>
                <a:grpSpLocks/>
              </p:cNvGrpSpPr>
              <p:nvPr/>
            </p:nvGrpSpPr>
            <p:grpSpPr bwMode="auto">
              <a:xfrm>
                <a:off x="2279" y="433"/>
                <a:ext cx="1094" cy="1265"/>
                <a:chOff x="2279" y="433"/>
                <a:chExt cx="1094" cy="1265"/>
              </a:xfrm>
            </p:grpSpPr>
            <p:sp>
              <p:nvSpPr>
                <p:cNvPr id="25628" name="Rectangle 13"/>
                <p:cNvSpPr>
                  <a:spLocks noChangeArrowheads="1"/>
                </p:cNvSpPr>
                <p:nvPr/>
              </p:nvSpPr>
              <p:spPr bwMode="auto">
                <a:xfrm>
                  <a:off x="2480" y="666"/>
                  <a:ext cx="115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5563" tIns="28575" rIns="55563" bIns="28575">
                  <a:spAutoFit/>
                </a:bodyPr>
                <a:lstStyle/>
                <a:p>
                  <a:pPr defTabSz="330200" eaLnBrk="0" hangingPunct="0"/>
                  <a:r>
                    <a:rPr lang="en-US" sz="1600">
                      <a:solidFill>
                        <a:srgbClr val="D93192"/>
                      </a:solidFill>
                    </a:rPr>
                    <a:t>•</a:t>
                  </a:r>
                </a:p>
              </p:txBody>
            </p:sp>
            <p:sp>
              <p:nvSpPr>
                <p:cNvPr id="25629" name="Rectangle 14"/>
                <p:cNvSpPr>
                  <a:spLocks noChangeArrowheads="1"/>
                </p:cNvSpPr>
                <p:nvPr/>
              </p:nvSpPr>
              <p:spPr bwMode="auto">
                <a:xfrm>
                  <a:off x="2309" y="870"/>
                  <a:ext cx="115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5563" tIns="28575" rIns="55563" bIns="28575">
                  <a:spAutoFit/>
                </a:bodyPr>
                <a:lstStyle/>
                <a:p>
                  <a:pPr defTabSz="330200" eaLnBrk="0" hangingPunct="0"/>
                  <a:r>
                    <a:rPr lang="en-US" sz="1600">
                      <a:solidFill>
                        <a:srgbClr val="D93192"/>
                      </a:solidFill>
                    </a:rPr>
                    <a:t>•</a:t>
                  </a:r>
                </a:p>
              </p:txBody>
            </p:sp>
            <p:sp>
              <p:nvSpPr>
                <p:cNvPr id="25630" name="Rectangle 15"/>
                <p:cNvSpPr>
                  <a:spLocks noChangeArrowheads="1"/>
                </p:cNvSpPr>
                <p:nvPr/>
              </p:nvSpPr>
              <p:spPr bwMode="auto">
                <a:xfrm>
                  <a:off x="2912" y="696"/>
                  <a:ext cx="115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5563" tIns="28575" rIns="55563" bIns="28575">
                  <a:spAutoFit/>
                </a:bodyPr>
                <a:lstStyle/>
                <a:p>
                  <a:pPr defTabSz="330200" eaLnBrk="0" hangingPunct="0"/>
                  <a:r>
                    <a:rPr lang="en-US" sz="1600">
                      <a:solidFill>
                        <a:srgbClr val="D93192"/>
                      </a:solidFill>
                    </a:rPr>
                    <a:t>•</a:t>
                  </a:r>
                </a:p>
              </p:txBody>
            </p:sp>
            <p:sp>
              <p:nvSpPr>
                <p:cNvPr id="25631" name="Rectangle 16"/>
                <p:cNvSpPr>
                  <a:spLocks noChangeArrowheads="1"/>
                </p:cNvSpPr>
                <p:nvPr/>
              </p:nvSpPr>
              <p:spPr bwMode="auto">
                <a:xfrm>
                  <a:off x="2682" y="608"/>
                  <a:ext cx="115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5563" tIns="28575" rIns="55563" bIns="28575">
                  <a:spAutoFit/>
                </a:bodyPr>
                <a:lstStyle/>
                <a:p>
                  <a:pPr defTabSz="330200" eaLnBrk="0" hangingPunct="0"/>
                  <a:r>
                    <a:rPr lang="en-US" sz="1600">
                      <a:solidFill>
                        <a:srgbClr val="D93192"/>
                      </a:solidFill>
                    </a:rPr>
                    <a:t>•</a:t>
                  </a:r>
                </a:p>
              </p:txBody>
            </p:sp>
            <p:sp>
              <p:nvSpPr>
                <p:cNvPr id="25632" name="Rectangle 17"/>
                <p:cNvSpPr>
                  <a:spLocks noChangeArrowheads="1"/>
                </p:cNvSpPr>
                <p:nvPr/>
              </p:nvSpPr>
              <p:spPr bwMode="auto">
                <a:xfrm>
                  <a:off x="2538" y="927"/>
                  <a:ext cx="115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5563" tIns="28575" rIns="55563" bIns="28575">
                  <a:spAutoFit/>
                </a:bodyPr>
                <a:lstStyle/>
                <a:p>
                  <a:pPr defTabSz="330200" eaLnBrk="0" hangingPunct="0"/>
                  <a:r>
                    <a:rPr lang="en-US" sz="1600">
                      <a:solidFill>
                        <a:srgbClr val="D93192"/>
                      </a:solidFill>
                    </a:rPr>
                    <a:t>•</a:t>
                  </a:r>
                </a:p>
              </p:txBody>
            </p:sp>
            <p:sp>
              <p:nvSpPr>
                <p:cNvPr id="25633" name="Rectangle 18"/>
                <p:cNvSpPr>
                  <a:spLocks noChangeArrowheads="1"/>
                </p:cNvSpPr>
                <p:nvPr/>
              </p:nvSpPr>
              <p:spPr bwMode="auto">
                <a:xfrm>
                  <a:off x="3173" y="870"/>
                  <a:ext cx="115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5563" tIns="28575" rIns="55563" bIns="28575">
                  <a:spAutoFit/>
                </a:bodyPr>
                <a:lstStyle/>
                <a:p>
                  <a:pPr defTabSz="330200" eaLnBrk="0" hangingPunct="0"/>
                  <a:r>
                    <a:rPr lang="en-US" sz="1600">
                      <a:solidFill>
                        <a:srgbClr val="D93192"/>
                      </a:solidFill>
                    </a:rPr>
                    <a:t>•</a:t>
                  </a:r>
                </a:p>
              </p:txBody>
            </p:sp>
            <p:sp>
              <p:nvSpPr>
                <p:cNvPr id="25634" name="Rectangle 19"/>
                <p:cNvSpPr>
                  <a:spLocks noChangeArrowheads="1"/>
                </p:cNvSpPr>
                <p:nvPr/>
              </p:nvSpPr>
              <p:spPr bwMode="auto">
                <a:xfrm>
                  <a:off x="2826" y="927"/>
                  <a:ext cx="115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5563" tIns="28575" rIns="55563" bIns="28575">
                  <a:spAutoFit/>
                </a:bodyPr>
                <a:lstStyle/>
                <a:p>
                  <a:pPr defTabSz="330200" eaLnBrk="0" hangingPunct="0"/>
                  <a:r>
                    <a:rPr lang="en-US" sz="1600">
                      <a:solidFill>
                        <a:srgbClr val="D93192"/>
                      </a:solidFill>
                    </a:rPr>
                    <a:t>•</a:t>
                  </a:r>
                </a:p>
              </p:txBody>
            </p:sp>
            <p:sp>
              <p:nvSpPr>
                <p:cNvPr id="25635" name="Rectangle 20"/>
                <p:cNvSpPr>
                  <a:spLocks noChangeArrowheads="1"/>
                </p:cNvSpPr>
                <p:nvPr/>
              </p:nvSpPr>
              <p:spPr bwMode="auto">
                <a:xfrm>
                  <a:off x="2453" y="1189"/>
                  <a:ext cx="115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5563" tIns="28575" rIns="55563" bIns="28575">
                  <a:spAutoFit/>
                </a:bodyPr>
                <a:lstStyle/>
                <a:p>
                  <a:pPr defTabSz="330200" eaLnBrk="0" hangingPunct="0"/>
                  <a:r>
                    <a:rPr lang="en-US" sz="1600">
                      <a:solidFill>
                        <a:srgbClr val="D93192"/>
                      </a:solidFill>
                    </a:rPr>
                    <a:t>•</a:t>
                  </a:r>
                </a:p>
              </p:txBody>
            </p:sp>
            <p:sp>
              <p:nvSpPr>
                <p:cNvPr id="25636" name="Rectangle 21"/>
                <p:cNvSpPr>
                  <a:spLocks noChangeArrowheads="1"/>
                </p:cNvSpPr>
                <p:nvPr/>
              </p:nvSpPr>
              <p:spPr bwMode="auto">
                <a:xfrm>
                  <a:off x="2826" y="1247"/>
                  <a:ext cx="115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5563" tIns="28575" rIns="55563" bIns="28575">
                  <a:spAutoFit/>
                </a:bodyPr>
                <a:lstStyle/>
                <a:p>
                  <a:pPr defTabSz="330200" eaLnBrk="0" hangingPunct="0"/>
                  <a:r>
                    <a:rPr lang="en-US" sz="1600">
                      <a:solidFill>
                        <a:srgbClr val="D93192"/>
                      </a:solidFill>
                    </a:rPr>
                    <a:t>•</a:t>
                  </a:r>
                </a:p>
              </p:txBody>
            </p:sp>
            <p:sp>
              <p:nvSpPr>
                <p:cNvPr id="25637" name="Rectangle 22"/>
                <p:cNvSpPr>
                  <a:spLocks noChangeArrowheads="1"/>
                </p:cNvSpPr>
                <p:nvPr/>
              </p:nvSpPr>
              <p:spPr bwMode="auto">
                <a:xfrm>
                  <a:off x="2624" y="1275"/>
                  <a:ext cx="115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5563" tIns="28575" rIns="55563" bIns="28575">
                  <a:spAutoFit/>
                </a:bodyPr>
                <a:lstStyle/>
                <a:p>
                  <a:pPr defTabSz="330200" eaLnBrk="0" hangingPunct="0"/>
                  <a:r>
                    <a:rPr lang="en-US" sz="1600">
                      <a:solidFill>
                        <a:srgbClr val="D93192"/>
                      </a:solidFill>
                    </a:rPr>
                    <a:t>•</a:t>
                  </a:r>
                </a:p>
              </p:txBody>
            </p:sp>
            <p:sp>
              <p:nvSpPr>
                <p:cNvPr id="25638" name="Rectangle 23"/>
                <p:cNvSpPr>
                  <a:spLocks noChangeArrowheads="1"/>
                </p:cNvSpPr>
                <p:nvPr/>
              </p:nvSpPr>
              <p:spPr bwMode="auto">
                <a:xfrm>
                  <a:off x="3056" y="1101"/>
                  <a:ext cx="115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5563" tIns="28575" rIns="55563" bIns="28575">
                  <a:spAutoFit/>
                </a:bodyPr>
                <a:lstStyle/>
                <a:p>
                  <a:pPr defTabSz="330200" eaLnBrk="0" hangingPunct="0"/>
                  <a:r>
                    <a:rPr lang="en-US" sz="1600">
                      <a:solidFill>
                        <a:srgbClr val="D93192"/>
                      </a:solidFill>
                    </a:rPr>
                    <a:t>•</a:t>
                  </a:r>
                </a:p>
              </p:txBody>
            </p:sp>
            <p:sp>
              <p:nvSpPr>
                <p:cNvPr id="25639" name="Rectangle 24"/>
                <p:cNvSpPr>
                  <a:spLocks noChangeArrowheads="1"/>
                </p:cNvSpPr>
                <p:nvPr/>
              </p:nvSpPr>
              <p:spPr bwMode="auto">
                <a:xfrm>
                  <a:off x="3056" y="1334"/>
                  <a:ext cx="115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5563" tIns="28575" rIns="55563" bIns="28575">
                  <a:spAutoFit/>
                </a:bodyPr>
                <a:lstStyle/>
                <a:p>
                  <a:pPr defTabSz="330200" eaLnBrk="0" hangingPunct="0"/>
                  <a:r>
                    <a:rPr lang="en-US" sz="1600">
                      <a:solidFill>
                        <a:srgbClr val="D93192"/>
                      </a:solidFill>
                    </a:rPr>
                    <a:t>•</a:t>
                  </a:r>
                </a:p>
              </p:txBody>
            </p:sp>
            <p:sp>
              <p:nvSpPr>
                <p:cNvPr id="25640" name="Rectangle 25"/>
                <p:cNvSpPr>
                  <a:spLocks noChangeArrowheads="1"/>
                </p:cNvSpPr>
                <p:nvPr/>
              </p:nvSpPr>
              <p:spPr bwMode="auto">
                <a:xfrm>
                  <a:off x="2912" y="433"/>
                  <a:ext cx="115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5563" tIns="28575" rIns="55563" bIns="28575">
                  <a:spAutoFit/>
                </a:bodyPr>
                <a:lstStyle/>
                <a:p>
                  <a:pPr defTabSz="330200" eaLnBrk="0" hangingPunct="0"/>
                  <a:r>
                    <a:rPr lang="en-US" sz="1600">
                      <a:solidFill>
                        <a:srgbClr val="D93192"/>
                      </a:solidFill>
                    </a:rPr>
                    <a:t>•</a:t>
                  </a:r>
                </a:p>
              </p:txBody>
            </p:sp>
            <p:sp>
              <p:nvSpPr>
                <p:cNvPr id="25641" name="Rectangle 26"/>
                <p:cNvSpPr>
                  <a:spLocks noChangeArrowheads="1"/>
                </p:cNvSpPr>
                <p:nvPr/>
              </p:nvSpPr>
              <p:spPr bwMode="auto">
                <a:xfrm>
                  <a:off x="2711" y="1421"/>
                  <a:ext cx="115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5563" tIns="28575" rIns="55563" bIns="28575">
                  <a:spAutoFit/>
                </a:bodyPr>
                <a:lstStyle/>
                <a:p>
                  <a:pPr defTabSz="330200" eaLnBrk="0" hangingPunct="0"/>
                  <a:r>
                    <a:rPr lang="en-US" sz="1600">
                      <a:solidFill>
                        <a:srgbClr val="D93192"/>
                      </a:solidFill>
                    </a:rPr>
                    <a:t>•</a:t>
                  </a:r>
                </a:p>
              </p:txBody>
            </p:sp>
            <p:sp>
              <p:nvSpPr>
                <p:cNvPr id="25642" name="Rectangle 27"/>
                <p:cNvSpPr>
                  <a:spLocks noChangeArrowheads="1"/>
                </p:cNvSpPr>
                <p:nvPr/>
              </p:nvSpPr>
              <p:spPr bwMode="auto">
                <a:xfrm>
                  <a:off x="2279" y="1015"/>
                  <a:ext cx="115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5563" tIns="28575" rIns="55563" bIns="28575">
                  <a:spAutoFit/>
                </a:bodyPr>
                <a:lstStyle/>
                <a:p>
                  <a:pPr defTabSz="330200" eaLnBrk="0" hangingPunct="0"/>
                  <a:r>
                    <a:rPr lang="en-US" sz="1600">
                      <a:solidFill>
                        <a:srgbClr val="D93192"/>
                      </a:solidFill>
                    </a:rPr>
                    <a:t>•</a:t>
                  </a:r>
                </a:p>
              </p:txBody>
            </p:sp>
            <p:sp>
              <p:nvSpPr>
                <p:cNvPr id="25643" name="Rectangle 28"/>
                <p:cNvSpPr>
                  <a:spLocks noChangeArrowheads="1"/>
                </p:cNvSpPr>
                <p:nvPr/>
              </p:nvSpPr>
              <p:spPr bwMode="auto">
                <a:xfrm>
                  <a:off x="2597" y="1043"/>
                  <a:ext cx="115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5563" tIns="28575" rIns="55563" bIns="28575">
                  <a:spAutoFit/>
                </a:bodyPr>
                <a:lstStyle/>
                <a:p>
                  <a:pPr defTabSz="330200" eaLnBrk="0" hangingPunct="0"/>
                  <a:r>
                    <a:rPr lang="en-US" sz="1600">
                      <a:solidFill>
                        <a:srgbClr val="D93192"/>
                      </a:solidFill>
                    </a:rPr>
                    <a:t>•</a:t>
                  </a:r>
                </a:p>
              </p:txBody>
            </p:sp>
            <p:sp>
              <p:nvSpPr>
                <p:cNvPr id="25644" name="Rectangle 29"/>
                <p:cNvSpPr>
                  <a:spLocks noChangeArrowheads="1"/>
                </p:cNvSpPr>
                <p:nvPr/>
              </p:nvSpPr>
              <p:spPr bwMode="auto">
                <a:xfrm>
                  <a:off x="2653" y="782"/>
                  <a:ext cx="115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5563" tIns="28575" rIns="55563" bIns="28575">
                  <a:spAutoFit/>
                </a:bodyPr>
                <a:lstStyle/>
                <a:p>
                  <a:pPr defTabSz="330200" eaLnBrk="0" hangingPunct="0"/>
                  <a:r>
                    <a:rPr lang="en-US" sz="1600">
                      <a:solidFill>
                        <a:srgbClr val="D93192"/>
                      </a:solidFill>
                    </a:rPr>
                    <a:t>•</a:t>
                  </a:r>
                </a:p>
              </p:txBody>
            </p:sp>
            <p:sp>
              <p:nvSpPr>
                <p:cNvPr id="25645" name="Rectangle 30"/>
                <p:cNvSpPr>
                  <a:spLocks noChangeArrowheads="1"/>
                </p:cNvSpPr>
                <p:nvPr/>
              </p:nvSpPr>
              <p:spPr bwMode="auto">
                <a:xfrm>
                  <a:off x="3085" y="696"/>
                  <a:ext cx="115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5563" tIns="28575" rIns="55563" bIns="28575">
                  <a:spAutoFit/>
                </a:bodyPr>
                <a:lstStyle/>
                <a:p>
                  <a:pPr defTabSz="330200" eaLnBrk="0" hangingPunct="0"/>
                  <a:r>
                    <a:rPr lang="en-US" sz="1600">
                      <a:solidFill>
                        <a:srgbClr val="D93192"/>
                      </a:solidFill>
                    </a:rPr>
                    <a:t>•</a:t>
                  </a:r>
                </a:p>
              </p:txBody>
            </p:sp>
            <p:sp>
              <p:nvSpPr>
                <p:cNvPr id="25646" name="Rectangle 31"/>
                <p:cNvSpPr>
                  <a:spLocks noChangeArrowheads="1"/>
                </p:cNvSpPr>
                <p:nvPr/>
              </p:nvSpPr>
              <p:spPr bwMode="auto">
                <a:xfrm>
                  <a:off x="2538" y="492"/>
                  <a:ext cx="115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5563" tIns="28575" rIns="55563" bIns="28575">
                  <a:spAutoFit/>
                </a:bodyPr>
                <a:lstStyle/>
                <a:p>
                  <a:pPr defTabSz="330200" eaLnBrk="0" hangingPunct="0"/>
                  <a:r>
                    <a:rPr lang="en-US" sz="1600">
                      <a:solidFill>
                        <a:srgbClr val="D93192"/>
                      </a:solidFill>
                    </a:rPr>
                    <a:t>•</a:t>
                  </a:r>
                </a:p>
              </p:txBody>
            </p:sp>
            <p:sp>
              <p:nvSpPr>
                <p:cNvPr id="25647" name="Rectangle 32"/>
                <p:cNvSpPr>
                  <a:spLocks noChangeArrowheads="1"/>
                </p:cNvSpPr>
                <p:nvPr/>
              </p:nvSpPr>
              <p:spPr bwMode="auto">
                <a:xfrm>
                  <a:off x="2394" y="1363"/>
                  <a:ext cx="115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5563" tIns="28575" rIns="55563" bIns="28575">
                  <a:spAutoFit/>
                </a:bodyPr>
                <a:lstStyle/>
                <a:p>
                  <a:pPr defTabSz="330200" eaLnBrk="0" hangingPunct="0"/>
                  <a:r>
                    <a:rPr lang="en-US" sz="1600">
                      <a:solidFill>
                        <a:srgbClr val="D93192"/>
                      </a:solidFill>
                    </a:rPr>
                    <a:t>•</a:t>
                  </a:r>
                </a:p>
              </p:txBody>
            </p:sp>
            <p:sp>
              <p:nvSpPr>
                <p:cNvPr id="25648" name="Rectangle 33"/>
                <p:cNvSpPr>
                  <a:spLocks noChangeArrowheads="1"/>
                </p:cNvSpPr>
                <p:nvPr/>
              </p:nvSpPr>
              <p:spPr bwMode="auto">
                <a:xfrm>
                  <a:off x="2826" y="1508"/>
                  <a:ext cx="115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5563" tIns="28575" rIns="55563" bIns="28575">
                  <a:spAutoFit/>
                </a:bodyPr>
                <a:lstStyle/>
                <a:p>
                  <a:pPr defTabSz="330200" eaLnBrk="0" hangingPunct="0"/>
                  <a:r>
                    <a:rPr lang="en-US" sz="1600">
                      <a:solidFill>
                        <a:srgbClr val="D93192"/>
                      </a:solidFill>
                    </a:rPr>
                    <a:t>•</a:t>
                  </a:r>
                </a:p>
              </p:txBody>
            </p:sp>
            <p:sp>
              <p:nvSpPr>
                <p:cNvPr id="25649" name="Rectangle 34"/>
                <p:cNvSpPr>
                  <a:spLocks noChangeArrowheads="1"/>
                </p:cNvSpPr>
                <p:nvPr/>
              </p:nvSpPr>
              <p:spPr bwMode="auto">
                <a:xfrm>
                  <a:off x="3258" y="1189"/>
                  <a:ext cx="115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5563" tIns="28575" rIns="55563" bIns="28575">
                  <a:spAutoFit/>
                </a:bodyPr>
                <a:lstStyle/>
                <a:p>
                  <a:pPr defTabSz="330200" eaLnBrk="0" hangingPunct="0"/>
                  <a:r>
                    <a:rPr lang="en-US" sz="1600">
                      <a:solidFill>
                        <a:srgbClr val="D93192"/>
                      </a:solidFill>
                    </a:rPr>
                    <a:t>•</a:t>
                  </a:r>
                </a:p>
              </p:txBody>
            </p:sp>
          </p:grpSp>
        </p:grpSp>
        <p:sp>
          <p:nvSpPr>
            <p:cNvPr id="25625" name="Text Box 35"/>
            <p:cNvSpPr txBox="1">
              <a:spLocks noChangeArrowheads="1"/>
            </p:cNvSpPr>
            <p:nvPr/>
          </p:nvSpPr>
          <p:spPr bwMode="auto">
            <a:xfrm>
              <a:off x="1119" y="144"/>
              <a:ext cx="2425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s-PR" sz="2400"/>
                <a:t>Átomo según el modelo de</a:t>
              </a:r>
            </a:p>
            <a:p>
              <a:pPr algn="ctr" eaLnBrk="1" hangingPunct="1"/>
              <a:r>
                <a:rPr lang="es-PR" sz="2400"/>
                <a:t>Budín de pasas</a:t>
              </a:r>
            </a:p>
          </p:txBody>
        </p:sp>
      </p:grp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457200" y="1985963"/>
            <a:ext cx="635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R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381000" y="4043363"/>
            <a:ext cx="635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R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381000" y="4500563"/>
            <a:ext cx="635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R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" y="4729163"/>
            <a:ext cx="635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R"/>
          </a:p>
        </p:txBody>
      </p: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679450" y="1090613"/>
            <a:ext cx="8505825" cy="1570037"/>
            <a:chOff x="428" y="687"/>
            <a:chExt cx="5358" cy="989"/>
          </a:xfrm>
        </p:grpSpPr>
        <p:sp>
          <p:nvSpPr>
            <p:cNvPr id="25622" name="Line 41"/>
            <p:cNvSpPr>
              <a:spLocks noChangeShapeType="1"/>
            </p:cNvSpPr>
            <p:nvPr/>
          </p:nvSpPr>
          <p:spPr bwMode="auto">
            <a:xfrm>
              <a:off x="428" y="1295"/>
              <a:ext cx="3600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PR"/>
            </a:p>
          </p:txBody>
        </p:sp>
        <p:sp>
          <p:nvSpPr>
            <p:cNvPr id="25623" name="Text Box 42"/>
            <p:cNvSpPr txBox="1">
              <a:spLocks noChangeArrowheads="1"/>
            </p:cNvSpPr>
            <p:nvPr/>
          </p:nvSpPr>
          <p:spPr bwMode="auto">
            <a:xfrm>
              <a:off x="3390" y="687"/>
              <a:ext cx="2396" cy="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sz="2400"/>
                <a:t>Si el atomo fuera como</a:t>
              </a:r>
            </a:p>
            <a:p>
              <a:pPr algn="ctr" eaLnBrk="1" hangingPunct="1"/>
              <a:r>
                <a:rPr lang="en-US" sz="2400"/>
                <a:t>un budin de pasas,</a:t>
              </a:r>
            </a:p>
            <a:p>
              <a:pPr algn="ctr" eaLnBrk="1" hangingPunct="1"/>
              <a:r>
                <a:rPr lang="en-US" sz="2400" b="1"/>
                <a:t>todas</a:t>
              </a:r>
              <a:r>
                <a:rPr lang="en-US" sz="2400"/>
                <a:t> las particulas</a:t>
              </a:r>
            </a:p>
            <a:p>
              <a:pPr algn="ctr" eaLnBrk="1" hangingPunct="1"/>
              <a:r>
                <a:rPr lang="en-US" sz="2400"/>
                <a:t> </a:t>
              </a:r>
              <a:r>
                <a:rPr lang="en-US" sz="2400">
                  <a:latin typeface="Symbol" pitchFamily="18" charset="2"/>
                </a:rPr>
                <a:t>a</a:t>
              </a:r>
              <a:r>
                <a:rPr lang="en-US" sz="2400"/>
                <a:t> deberian haber pasado.</a:t>
              </a:r>
            </a:p>
          </p:txBody>
        </p:sp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603250" y="3657600"/>
            <a:ext cx="8540750" cy="1200150"/>
            <a:chOff x="380" y="2304"/>
            <a:chExt cx="5380" cy="756"/>
          </a:xfrm>
        </p:grpSpPr>
        <p:sp>
          <p:nvSpPr>
            <p:cNvPr id="25620" name="Line 44"/>
            <p:cNvSpPr>
              <a:spLocks noChangeShapeType="1"/>
            </p:cNvSpPr>
            <p:nvPr/>
          </p:nvSpPr>
          <p:spPr bwMode="auto">
            <a:xfrm>
              <a:off x="380" y="2591"/>
              <a:ext cx="3412" cy="1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PR"/>
            </a:p>
          </p:txBody>
        </p:sp>
        <p:sp>
          <p:nvSpPr>
            <p:cNvPr id="25621" name="Text Box 45"/>
            <p:cNvSpPr txBox="1">
              <a:spLocks noChangeArrowheads="1"/>
            </p:cNvSpPr>
            <p:nvPr/>
          </p:nvSpPr>
          <p:spPr bwMode="auto">
            <a:xfrm>
              <a:off x="3792" y="2304"/>
              <a:ext cx="1968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sz="2400"/>
                <a:t>Casi todas las  particles </a:t>
              </a:r>
            </a:p>
            <a:p>
              <a:pPr algn="ctr" eaLnBrk="1" hangingPunct="1"/>
              <a:r>
                <a:rPr lang="en-US" sz="2400"/>
                <a:t>atravesaron</a:t>
              </a:r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603250" y="4799013"/>
            <a:ext cx="8399463" cy="1430337"/>
            <a:chOff x="380" y="3023"/>
            <a:chExt cx="7092" cy="901"/>
          </a:xfrm>
        </p:grpSpPr>
        <p:sp>
          <p:nvSpPr>
            <p:cNvPr id="25617" name="Line 47"/>
            <p:cNvSpPr>
              <a:spLocks noChangeShapeType="1"/>
            </p:cNvSpPr>
            <p:nvPr/>
          </p:nvSpPr>
          <p:spPr bwMode="auto">
            <a:xfrm>
              <a:off x="380" y="3023"/>
              <a:ext cx="1536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PR"/>
            </a:p>
          </p:txBody>
        </p:sp>
        <p:sp>
          <p:nvSpPr>
            <p:cNvPr id="25618" name="Arc 48"/>
            <p:cNvSpPr>
              <a:spLocks/>
            </p:cNvSpPr>
            <p:nvPr/>
          </p:nvSpPr>
          <p:spPr bwMode="auto">
            <a:xfrm>
              <a:off x="1868" y="3024"/>
              <a:ext cx="1863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PR"/>
            </a:p>
          </p:txBody>
        </p:sp>
        <p:sp>
          <p:nvSpPr>
            <p:cNvPr id="25619" name="Text Box 49"/>
            <p:cNvSpPr txBox="1">
              <a:spLocks noChangeArrowheads="1"/>
            </p:cNvSpPr>
            <p:nvPr/>
          </p:nvSpPr>
          <p:spPr bwMode="auto">
            <a:xfrm>
              <a:off x="3353" y="3168"/>
              <a:ext cx="4119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s-PR" sz="2400"/>
                <a:t>Algunas partículas </a:t>
              </a:r>
              <a:r>
                <a:rPr lang="es-PR" sz="2400">
                  <a:latin typeface="Symbol" pitchFamily="18" charset="2"/>
                </a:rPr>
                <a:t>a</a:t>
              </a:r>
              <a:endParaRPr lang="es-PR" sz="2400"/>
            </a:p>
            <a:p>
              <a:pPr algn="ctr" eaLnBrk="1" hangingPunct="1"/>
              <a:r>
                <a:rPr lang="es-PR" sz="2400"/>
                <a:t>Pasaron pero se desviaron debido</a:t>
              </a:r>
            </a:p>
            <a:p>
              <a:pPr algn="ctr" eaLnBrk="1" hangingPunct="1"/>
              <a:r>
                <a:rPr lang="es-PR" sz="2400"/>
                <a:t>A la repulsión +:+ con el núcleo</a:t>
              </a:r>
            </a:p>
          </p:txBody>
        </p:sp>
      </p:grp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474663" y="2757488"/>
            <a:ext cx="3182937" cy="1814512"/>
            <a:chOff x="299" y="1737"/>
            <a:chExt cx="2005" cy="1143"/>
          </a:xfrm>
        </p:grpSpPr>
        <p:sp>
          <p:nvSpPr>
            <p:cNvPr id="25614" name="Line 51"/>
            <p:cNvSpPr>
              <a:spLocks noChangeShapeType="1"/>
            </p:cNvSpPr>
            <p:nvPr/>
          </p:nvSpPr>
          <p:spPr bwMode="auto">
            <a:xfrm>
              <a:off x="380" y="2879"/>
              <a:ext cx="1920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PR"/>
            </a:p>
          </p:txBody>
        </p:sp>
        <p:sp>
          <p:nvSpPr>
            <p:cNvPr id="25615" name="Line 52"/>
            <p:cNvSpPr>
              <a:spLocks noChangeShapeType="1"/>
            </p:cNvSpPr>
            <p:nvPr/>
          </p:nvSpPr>
          <p:spPr bwMode="auto">
            <a:xfrm flipH="1" flipV="1">
              <a:off x="1344" y="2208"/>
              <a:ext cx="960" cy="67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PR"/>
            </a:p>
          </p:txBody>
        </p:sp>
        <p:sp>
          <p:nvSpPr>
            <p:cNvPr id="25616" name="Text Box 53"/>
            <p:cNvSpPr txBox="1">
              <a:spLocks noChangeArrowheads="1"/>
            </p:cNvSpPr>
            <p:nvPr/>
          </p:nvSpPr>
          <p:spPr bwMode="auto">
            <a:xfrm>
              <a:off x="299" y="1737"/>
              <a:ext cx="1123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s-PR" sz="2400"/>
                <a:t>Algunas</a:t>
              </a:r>
            </a:p>
            <a:p>
              <a:pPr algn="ctr" eaLnBrk="1" hangingPunct="1"/>
              <a:r>
                <a:rPr lang="es-PR" sz="2400"/>
                <a:t>partículas </a:t>
              </a:r>
              <a:r>
                <a:rPr lang="es-PR" sz="2400">
                  <a:latin typeface="Symbol" pitchFamily="18" charset="2"/>
                </a:rPr>
                <a:t>a</a:t>
              </a:r>
              <a:endParaRPr lang="es-PR" sz="2400"/>
            </a:p>
            <a:p>
              <a:pPr algn="ctr" eaLnBrk="1" hangingPunct="1"/>
              <a:r>
                <a:rPr lang="es-PR" sz="2400"/>
                <a:t>No pasaron</a:t>
              </a:r>
            </a:p>
          </p:txBody>
        </p:sp>
      </p:grpSp>
      <p:sp>
        <p:nvSpPr>
          <p:cNvPr id="25613" name="Footer Placeholder 6"/>
          <p:cNvSpPr txBox="1">
            <a:spLocks noGrp="1"/>
          </p:cNvSpPr>
          <p:nvPr/>
        </p:nvSpPr>
        <p:spPr bwMode="auto">
          <a:xfrm>
            <a:off x="0" y="6553200"/>
            <a:ext cx="3581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chemeClr val="bg2"/>
                </a:solidFill>
              </a:rPr>
              <a:t>Tro: Chemistry: A Molecular Approach, 2/e</a:t>
            </a:r>
          </a:p>
        </p:txBody>
      </p:sp>
    </p:spTree>
    <p:extLst>
      <p:ext uri="{BB962C8B-B14F-4D97-AF65-F5344CB8AC3E}">
        <p14:creationId xmlns:p14="http://schemas.microsoft.com/office/powerpoint/2010/main" val="188288382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6" grpId="0" animBg="1"/>
      <p:bldP spid="40997" grpId="0" animBg="1"/>
      <p:bldP spid="40998" grpId="0" animBg="1"/>
      <p:bldP spid="4099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s-PR" sz="3200" dirty="0" smtClean="0"/>
              <a:t>El átomo es mayormente  espacio vacío</a:t>
            </a:r>
          </a:p>
          <a:p>
            <a:pPr lvl="1" eaLnBrk="1" hangingPunct="1">
              <a:lnSpc>
                <a:spcPct val="90000"/>
              </a:lnSpc>
            </a:pPr>
            <a:r>
              <a:rPr lang="es-PR" sz="2400" dirty="0" smtClean="0"/>
              <a:t>Ya que casi todas las partículas pasaron a través</a:t>
            </a:r>
          </a:p>
          <a:p>
            <a:pPr eaLnBrk="1" hangingPunct="1">
              <a:lnSpc>
                <a:spcPct val="90000"/>
              </a:lnSpc>
            </a:pPr>
            <a:r>
              <a:rPr lang="es-PR" sz="3200" dirty="0" smtClean="0"/>
              <a:t>El átomo contiene una partícula pequeña en volumen comparada al átomo pero grande en masa </a:t>
            </a:r>
          </a:p>
          <a:p>
            <a:pPr lvl="1" eaLnBrk="1" hangingPunct="1">
              <a:lnSpc>
                <a:spcPct val="90000"/>
              </a:lnSpc>
            </a:pPr>
            <a:r>
              <a:rPr lang="es-PR" sz="2400" dirty="0" smtClean="0"/>
              <a:t>Ya que algunas partículas rebotaron</a:t>
            </a:r>
          </a:p>
          <a:p>
            <a:pPr eaLnBrk="1" hangingPunct="1">
              <a:lnSpc>
                <a:spcPct val="90000"/>
              </a:lnSpc>
            </a:pPr>
            <a:r>
              <a:rPr lang="es-PR" sz="3200" dirty="0" smtClean="0"/>
              <a:t>Esta partícula densa tiene carga positiva </a:t>
            </a:r>
          </a:p>
          <a:p>
            <a:pPr lvl="1">
              <a:lnSpc>
                <a:spcPct val="90000"/>
              </a:lnSpc>
            </a:pPr>
            <a:r>
              <a:rPr lang="es-PR" sz="2400" dirty="0" smtClean="0"/>
              <a:t>Ya que </a:t>
            </a:r>
            <a:r>
              <a:rPr lang="es-PR" sz="2400" dirty="0"/>
              <a:t>algunas </a:t>
            </a:r>
            <a:r>
              <a:rPr lang="es-PR" sz="2400" dirty="0" smtClean="0"/>
              <a:t>partículas tuvieron grandes desviaciones en dirección</a:t>
            </a:r>
          </a:p>
        </p:txBody>
      </p:sp>
      <p:sp>
        <p:nvSpPr>
          <p:cNvPr id="2458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3733800" y="6553200"/>
            <a:ext cx="1143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FA113F4-731E-427E-A39A-048912F406B9}" type="slidenum">
              <a:rPr lang="en-US" sz="1400"/>
              <a:pPr eaLnBrk="1" hangingPunct="1"/>
              <a:t>8</a:t>
            </a:fld>
            <a:endParaRPr lang="en-US" sz="1400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Conclusiones de Rutherford</a:t>
            </a:r>
          </a:p>
        </p:txBody>
      </p:sp>
      <p:sp>
        <p:nvSpPr>
          <p:cNvPr id="24581" name="Footer Placeholder 6"/>
          <p:cNvSpPr txBox="1">
            <a:spLocks noGrp="1"/>
          </p:cNvSpPr>
          <p:nvPr/>
        </p:nvSpPr>
        <p:spPr bwMode="auto">
          <a:xfrm>
            <a:off x="0" y="6553200"/>
            <a:ext cx="3581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chemeClr val="bg2"/>
                </a:solidFill>
              </a:rPr>
              <a:t>Tro: Chemistry: A Molecular Approach, 2/e</a:t>
            </a:r>
          </a:p>
        </p:txBody>
      </p:sp>
    </p:spTree>
    <p:extLst>
      <p:ext uri="{BB962C8B-B14F-4D97-AF65-F5344CB8AC3E}">
        <p14:creationId xmlns:p14="http://schemas.microsoft.com/office/powerpoint/2010/main" val="385082726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3733800" y="6553200"/>
            <a:ext cx="1143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C0B3A31-26B2-4A74-8987-05EDE8425391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9388" y="304800"/>
            <a:ext cx="8964612" cy="1371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lIns="90488" tIns="44450" rIns="90488" bIns="44450">
            <a:normAutofit fontScale="90000"/>
          </a:bodyPr>
          <a:lstStyle/>
          <a:p>
            <a:pPr eaLnBrk="1" hangingPunct="1"/>
            <a:r>
              <a:rPr lang="en-US" sz="4000" dirty="0" err="1" smtClean="0"/>
              <a:t>Interpretación</a:t>
            </a:r>
            <a:r>
              <a:rPr lang="en-US" sz="4000" dirty="0" smtClean="0"/>
              <a:t> de Rutherford </a:t>
            </a:r>
            <a:r>
              <a:rPr lang="en-US" sz="4000" dirty="0" err="1" smtClean="0"/>
              <a:t>sobre</a:t>
            </a:r>
            <a:r>
              <a:rPr lang="en-US" sz="4000" dirty="0" smtClean="0"/>
              <a:t> el </a:t>
            </a:r>
            <a:r>
              <a:rPr lang="en-US" sz="4000" dirty="0" err="1" smtClean="0"/>
              <a:t>Modelo</a:t>
            </a:r>
            <a:r>
              <a:rPr lang="en-US" sz="4000" dirty="0" smtClean="0"/>
              <a:t> </a:t>
            </a:r>
            <a:r>
              <a:rPr lang="en-US" sz="4000" dirty="0" err="1" smtClean="0"/>
              <a:t>Atómico</a:t>
            </a:r>
            <a:r>
              <a:rPr lang="en-US" sz="4000" dirty="0" smtClean="0"/>
              <a:t> Nuclear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76400"/>
            <a:ext cx="8305800" cy="5181600"/>
          </a:xfrm>
          <a:prstGeom prst="rect">
            <a:avLst/>
          </a:prstGeom>
        </p:spPr>
        <p:txBody>
          <a:bodyPr lIns="90488" tIns="44450" rIns="90488" bIns="44450"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s-PR" sz="2800" dirty="0" smtClean="0">
                <a:solidFill>
                  <a:srgbClr val="CC0000"/>
                </a:solidFill>
              </a:rPr>
              <a:t>1. </a:t>
            </a:r>
            <a:r>
              <a:rPr lang="es-PR" sz="2800" dirty="0" smtClean="0"/>
              <a:t>El átomo contiene un centro pequeño y denso al que el llamo </a:t>
            </a:r>
            <a:r>
              <a:rPr lang="es-PR" sz="2800" b="1" dirty="0" smtClean="0">
                <a:solidFill>
                  <a:schemeClr val="accent1"/>
                </a:solidFill>
              </a:rPr>
              <a:t>núcleo</a:t>
            </a:r>
            <a:endParaRPr lang="es-PR" sz="2400" b="1" dirty="0" smtClean="0">
              <a:solidFill>
                <a:schemeClr val="accent1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s-PR" sz="2800" dirty="0" smtClean="0">
                <a:solidFill>
                  <a:srgbClr val="CC0000"/>
                </a:solidFill>
              </a:rPr>
              <a:t>2. </a:t>
            </a:r>
            <a:r>
              <a:rPr lang="es-PR" sz="2800" dirty="0" smtClean="0"/>
              <a:t>El núcleo tiene esencialmente la masa entera del átomo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PR" sz="2400" dirty="0" smtClean="0"/>
              <a:t>Los electrones pesan tan poco que prácticamente no aportan a la masa del átomo.</a:t>
            </a:r>
            <a:endParaRPr lang="es-PR" sz="2000" dirty="0" smtClean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s-PR" sz="2800" dirty="0" smtClean="0">
                <a:solidFill>
                  <a:srgbClr val="CC0000"/>
                </a:solidFill>
              </a:rPr>
              <a:t>3. </a:t>
            </a:r>
            <a:r>
              <a:rPr lang="es-PR" sz="2800" dirty="0" smtClean="0"/>
              <a:t>El núcleos tiene carga positiva</a:t>
            </a:r>
          </a:p>
          <a:p>
            <a:pPr marL="952500" lvl="1" indent="-495300" eaLnBrk="1" hangingPunct="1">
              <a:lnSpc>
                <a:spcPct val="90000"/>
              </a:lnSpc>
              <a:defRPr/>
            </a:pPr>
            <a:r>
              <a:rPr lang="es-PR" sz="2400" dirty="0" smtClean="0"/>
              <a:t>La cantidad de carga positiva balancea la carga negativa de los electrones</a:t>
            </a:r>
          </a:p>
          <a:p>
            <a:pPr marL="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s-PR" sz="2800" dirty="0" smtClean="0">
                <a:solidFill>
                  <a:srgbClr val="CC0000"/>
                </a:solidFill>
              </a:rPr>
              <a:t>4. </a:t>
            </a:r>
            <a:r>
              <a:rPr lang="es-PR" sz="2800" dirty="0" smtClean="0"/>
              <a:t>Los electrones están dispersos in el espacio vacío del átomo que rodea al núcleo. </a:t>
            </a:r>
          </a:p>
        </p:txBody>
      </p:sp>
      <p:sp>
        <p:nvSpPr>
          <p:cNvPr id="26629" name="Footer Placeholder 6"/>
          <p:cNvSpPr txBox="1">
            <a:spLocks noGrp="1"/>
          </p:cNvSpPr>
          <p:nvPr/>
        </p:nvSpPr>
        <p:spPr bwMode="auto">
          <a:xfrm>
            <a:off x="0" y="6553200"/>
            <a:ext cx="3581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chemeClr val="bg2"/>
                </a:solidFill>
              </a:rPr>
              <a:t>Tro: Chemistry: A Molecular Approach, 2/e</a:t>
            </a:r>
          </a:p>
        </p:txBody>
      </p:sp>
    </p:spTree>
    <p:extLst>
      <p:ext uri="{BB962C8B-B14F-4D97-AF65-F5344CB8AC3E}">
        <p14:creationId xmlns:p14="http://schemas.microsoft.com/office/powerpoint/2010/main" val="269830647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364</TotalTime>
  <Words>709</Words>
  <Application>Microsoft Office PowerPoint</Application>
  <PresentationFormat>On-screen Show (4:3)</PresentationFormat>
  <Paragraphs>117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Grid</vt:lpstr>
      <vt:lpstr>Estructura Atomica 1</vt:lpstr>
      <vt:lpstr>El modelo atómico de budín de pasas de Thomson</vt:lpstr>
      <vt:lpstr>Predicciones a base del modelo atómico del budín de pasas</vt:lpstr>
      <vt:lpstr>La Radioactividad</vt:lpstr>
      <vt:lpstr>El Experimento de Rutherford</vt:lpstr>
      <vt:lpstr>PowerPoint Presentation</vt:lpstr>
      <vt:lpstr>PowerPoint Presentation</vt:lpstr>
      <vt:lpstr>Conclusiones de Rutherford</vt:lpstr>
      <vt:lpstr>Interpretación de Rutherford sobre el Modelo Atómico Nuclear</vt:lpstr>
      <vt:lpstr>Periodic Table</vt:lpstr>
      <vt:lpstr>Espectrometro de Masa</vt:lpstr>
      <vt:lpstr>Teoría Atómica Moderna (Siglo 20)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Estructura Atomica 1</dc:title>
  <dc:creator>Francisco Echegaray</dc:creator>
  <cp:lastModifiedBy>atinoco9278</cp:lastModifiedBy>
  <cp:revision>16</cp:revision>
  <dcterms:created xsi:type="dcterms:W3CDTF">2012-08-31T16:28:26Z</dcterms:created>
  <dcterms:modified xsi:type="dcterms:W3CDTF">2012-09-05T11:25:15Z</dcterms:modified>
</cp:coreProperties>
</file>